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354" r:id="rId3"/>
    <p:sldId id="352" r:id="rId4"/>
    <p:sldId id="355" r:id="rId5"/>
    <p:sldId id="356" r:id="rId6"/>
    <p:sldId id="357" r:id="rId7"/>
    <p:sldId id="358" r:id="rId8"/>
    <p:sldId id="359" r:id="rId9"/>
    <p:sldId id="360" r:id="rId10"/>
    <p:sldId id="346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2BE"/>
    <a:srgbClr val="FF6699"/>
    <a:srgbClr val="F89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952500" y="9245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952500" y="5765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14989317" y="6339647"/>
            <a:ext cx="1" cy="231012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990600" y="8420100"/>
            <a:ext cx="223901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sz="4200" i="1"/>
            </a:lvl1pPr>
          </a:lstStyle>
          <a:p>
            <a:r>
              <a:t>–Johnny Appleseed</a:t>
            </a:r>
          </a:p>
        </p:txBody>
      </p:sp>
      <p:sp>
        <p:nvSpPr>
          <p:cNvPr id="112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74900" y="60007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>
            <a:spLocks noGrp="1"/>
          </p:cNvSpPr>
          <p:nvPr>
            <p:ph type="pic" idx="21"/>
          </p:nvPr>
        </p:nvSpPr>
        <p:spPr>
          <a:xfrm>
            <a:off x="0" y="-2654300"/>
            <a:ext cx="24384000" cy="17153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"/>
          <p:cNvSpPr/>
          <p:nvPr/>
        </p:nvSpPr>
        <p:spPr>
          <a:xfrm>
            <a:off x="-25400" y="-15875"/>
            <a:ext cx="24434800" cy="208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EBF8">
                  <a:alpha val="54998"/>
                </a:srgbClr>
              </a:gs>
              <a:gs pos="100000">
                <a:srgbClr val="0079AF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6" name="Shape"/>
          <p:cNvSpPr/>
          <p:nvPr/>
        </p:nvSpPr>
        <p:spPr>
          <a:xfrm>
            <a:off x="11684000" y="-15876"/>
            <a:ext cx="12700000" cy="1214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BE5">
                  <a:alpha val="29998"/>
                </a:srgbClr>
              </a:gs>
              <a:gs pos="19999">
                <a:srgbClr val="009BE5">
                  <a:alpha val="32998"/>
                </a:srgbClr>
              </a:gs>
              <a:gs pos="100000">
                <a:srgbClr val="00ADB6">
                  <a:alpha val="44999"/>
                </a:srgbClr>
              </a:gs>
            </a:gsLst>
            <a:lin ang="162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39" name="Group"/>
          <p:cNvGrpSpPr/>
          <p:nvPr/>
        </p:nvGrpSpPr>
        <p:grpSpPr>
          <a:xfrm>
            <a:off x="-24382" y="-195073"/>
            <a:ext cx="24420571" cy="2389632"/>
            <a:chOff x="0" y="0"/>
            <a:chExt cx="24420570" cy="2389631"/>
          </a:xfrm>
        </p:grpSpPr>
        <p:pic>
          <p:nvPicPr>
            <p:cNvPr id="137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371806" cy="2389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189" y="146305"/>
              <a:ext cx="24408382" cy="21092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47300" y="13036550"/>
            <a:ext cx="317500" cy="406401"/>
          </a:xfrm>
          <a:prstGeom prst="rect">
            <a:avLst/>
          </a:prstGeom>
        </p:spPr>
        <p:txBody>
          <a:bodyPr lIns="0" tIns="0" rIns="0" bIns="0" anchor="b"/>
          <a:lstStyle>
            <a:lvl1pPr algn="r" defTabSz="1828800">
              <a:defRPr>
                <a:solidFill>
                  <a:srgbClr val="045C75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/>
          <p:nvPr/>
        </p:nvSpPr>
        <p:spPr>
          <a:xfrm>
            <a:off x="952499" y="30607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48" name="Line"/>
          <p:cNvSpPr/>
          <p:nvPr/>
        </p:nvSpPr>
        <p:spPr>
          <a:xfrm>
            <a:off x="952499" y="889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4298156" y="1250156"/>
            <a:ext cx="15769829" cy="11197829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6350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0922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5494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20066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463800" indent="-635000" defTabSz="821531">
              <a:spcBef>
                <a:spcPts val="5900"/>
              </a:spcBef>
              <a:buClrTx/>
              <a:buSzPct val="75000"/>
              <a:buFont typeface="Helvetica Neue"/>
              <a:buChar char="•"/>
              <a:defRPr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r" defTabSz="821531"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>
            <a:off x="952499" y="3048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66" name="Line"/>
          <p:cNvSpPr/>
          <p:nvPr/>
        </p:nvSpPr>
        <p:spPr>
          <a:xfrm>
            <a:off x="952499" y="889000"/>
            <a:ext cx="2249492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</p:txBody>
      </p:sp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 6"/>
          <p:cNvSpPr/>
          <p:nvPr/>
        </p:nvSpPr>
        <p:spPr>
          <a:xfrm>
            <a:off x="-25400" y="-15877"/>
            <a:ext cx="24434801" cy="2082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739E">
                  <a:alpha val="45000"/>
                </a:srgbClr>
              </a:gs>
              <a:gs pos="100000">
                <a:srgbClr val="00C5CE">
                  <a:alpha val="55000"/>
                </a:srgbClr>
              </a:gs>
            </a:gsLst>
            <a:lin ang="54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177" name="Freeform 7"/>
          <p:cNvSpPr/>
          <p:nvPr/>
        </p:nvSpPr>
        <p:spPr>
          <a:xfrm>
            <a:off x="11684000" y="-15876"/>
            <a:ext cx="12700001" cy="121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FA6">
                  <a:alpha val="30000"/>
                </a:srgbClr>
              </a:gs>
              <a:gs pos="80000">
                <a:srgbClr val="008ABE">
                  <a:alpha val="45000"/>
                </a:srgbClr>
              </a:gs>
            </a:gsLst>
            <a:lin ang="5400000"/>
          </a:gradFill>
          <a:ln w="12700">
            <a:miter lim="400000"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grpSp>
        <p:nvGrpSpPr>
          <p:cNvPr id="180" name="Group 1"/>
          <p:cNvGrpSpPr/>
          <p:nvPr/>
        </p:nvGrpSpPr>
        <p:grpSpPr>
          <a:xfrm>
            <a:off x="-67793" y="-176594"/>
            <a:ext cx="24508579" cy="2406292"/>
            <a:chOff x="0" y="1"/>
            <a:chExt cx="24508578" cy="2406290"/>
          </a:xfrm>
        </p:grpSpPr>
        <p:sp>
          <p:nvSpPr>
            <p:cNvPr id="178" name="Freeform 11"/>
            <p:cNvSpPr/>
            <p:nvPr/>
          </p:nvSpPr>
          <p:spPr>
            <a:xfrm rot="21435692">
              <a:off x="15675" y="583025"/>
              <a:ext cx="24435763" cy="1240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05A0BE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Freeform 12"/>
            <p:cNvSpPr/>
            <p:nvPr/>
          </p:nvSpPr>
          <p:spPr>
            <a:xfrm rot="21435692">
              <a:off x="28548" y="729581"/>
              <a:ext cx="24469798" cy="1013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08B6B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1219200" y="1409700"/>
            <a:ext cx="21945600" cy="2286000"/>
          </a:xfrm>
          <a:prstGeom prst="rect">
            <a:avLst/>
          </a:prstGeom>
        </p:spPr>
        <p:txBody>
          <a:bodyPr lIns="0" tIns="0" rIns="0" bIns="0" anchor="b"/>
          <a:lstStyle>
            <a:lvl1pPr algn="l" defTabSz="1828800">
              <a:lnSpc>
                <a:spcPct val="100000"/>
              </a:lnSpc>
              <a:spcBef>
                <a:spcPts val="0"/>
              </a:spcBef>
              <a:defRPr sz="10000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870326"/>
            <a:ext cx="21945600" cy="8778875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546100" indent="-546100" defTabSz="1828800">
              <a:spcBef>
                <a:spcPts val="1200"/>
              </a:spcBef>
              <a:buClr>
                <a:srgbClr val="0BD0D9"/>
              </a:buClr>
              <a:buSzPct val="9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26836" indent="-533136" defTabSz="1828800">
              <a:spcBef>
                <a:spcPts val="1200"/>
              </a:spcBef>
              <a:buClr>
                <a:srgbClr val="0BD0D9"/>
              </a:buClr>
              <a:buSzPct val="8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277635" indent="-609298" defTabSz="1828800">
              <a:spcBef>
                <a:spcPts val="1200"/>
              </a:spcBef>
              <a:buClr>
                <a:srgbClr val="0BD0D9"/>
              </a:buClr>
              <a:buSzPct val="70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522729" indent="-544829" defTabSz="1828800">
              <a:spcBef>
                <a:spcPts val="1200"/>
              </a:spcBef>
              <a:buClr>
                <a:srgbClr val="0BD0D9"/>
              </a:buClr>
              <a:buSzPct val="6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797368" indent="-544830" defTabSz="1828800">
              <a:spcBef>
                <a:spcPts val="1200"/>
              </a:spcBef>
              <a:buClr>
                <a:srgbClr val="0BD0D9"/>
              </a:buClr>
              <a:buSzPct val="65000"/>
              <a:buFontTx/>
              <a:buChar char="●"/>
              <a:defRPr sz="520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13069" y="13097321"/>
            <a:ext cx="351731" cy="345630"/>
          </a:xfrm>
          <a:prstGeom prst="rect">
            <a:avLst/>
          </a:prstGeom>
        </p:spPr>
        <p:txBody>
          <a:bodyPr lIns="0" tIns="0" rIns="0" bIns="0" anchor="b"/>
          <a:lstStyle>
            <a:lvl1pPr algn="r" defTabSz="1828800">
              <a:defRPr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952500" y="9321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22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952500" y="6858000"/>
            <a:ext cx="106432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952500" y="3898900"/>
            <a:ext cx="106430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3124200"/>
            <a:ext cx="106426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52" name="Image"/>
          <p:cNvSpPr>
            <a:spLocks noGrp="1"/>
          </p:cNvSpPr>
          <p:nvPr>
            <p:ph type="pic" idx="22"/>
          </p:nvPr>
        </p:nvSpPr>
        <p:spPr>
          <a:xfrm>
            <a:off x="12534900" y="-1651000"/>
            <a:ext cx="10799069" cy="15824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</p:spPr>
        <p:txBody>
          <a:bodyPr/>
          <a:lstStyle>
            <a:lvl1pPr algn="l">
              <a:defRPr sz="78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" name="Image"/>
          <p:cNvSpPr>
            <a:spLocks noGrp="1"/>
          </p:cNvSpPr>
          <p:nvPr>
            <p:ph type="pic" idx="21"/>
          </p:nvPr>
        </p:nvSpPr>
        <p:spPr>
          <a:xfrm>
            <a:off x="12636500" y="-2413000"/>
            <a:ext cx="11024412" cy="161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>
            <a:spLocks noGrp="1"/>
          </p:cNvSpPr>
          <p:nvPr>
            <p:ph type="pic" sz="half" idx="21"/>
          </p:nvPr>
        </p:nvSpPr>
        <p:spPr>
          <a:xfrm>
            <a:off x="12232231" y="6024722"/>
            <a:ext cx="11497993" cy="808851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Image"/>
          <p:cNvSpPr>
            <a:spLocks noGrp="1"/>
          </p:cNvSpPr>
          <p:nvPr>
            <p:ph type="pic" sz="half" idx="22"/>
          </p:nvPr>
        </p:nvSpPr>
        <p:spPr>
          <a:xfrm>
            <a:off x="12349986" y="635000"/>
            <a:ext cx="11226801" cy="6807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Image"/>
          <p:cNvSpPr>
            <a:spLocks noGrp="1"/>
          </p:cNvSpPr>
          <p:nvPr>
            <p:ph type="pic" idx="23"/>
          </p:nvPr>
        </p:nvSpPr>
        <p:spPr>
          <a:xfrm>
            <a:off x="730989" y="-2438400"/>
            <a:ext cx="11050413" cy="1619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952500" y="30607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1219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828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2438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30480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3657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4267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4876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5486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maxvega@itba.edu.ar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ASyPGjkZkYs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imiliano0/myc_2025/blob/master/clase_20250513/table_driven.c" TargetMode="External"/><Relationship Id="rId2" Type="http://schemas.openxmlformats.org/officeDocument/2006/relationships/hyperlink" Target="https://github.com/Maximiliano0/myc_2025/blob/master/clase_20250513/switch_case.c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obotics and Mechatronics"/>
          <p:cNvSpPr txBox="1">
            <a:spLocks noGrp="1"/>
          </p:cNvSpPr>
          <p:nvPr>
            <p:ph type="title" idx="4294967295"/>
          </p:nvPr>
        </p:nvSpPr>
        <p:spPr>
          <a:xfrm>
            <a:off x="927100" y="7493000"/>
            <a:ext cx="11625118" cy="2514600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rPr lang="es-MX" dirty="0" smtClean="0"/>
              <a:t>Máquinas de Estado</a:t>
            </a:r>
            <a:endParaRPr dirty="0"/>
          </a:p>
        </p:txBody>
      </p:sp>
      <p:sp>
        <p:nvSpPr>
          <p:cNvPr id="193" name="Rodrigo Ramele…"/>
          <p:cNvSpPr txBox="1">
            <a:spLocks noGrp="1"/>
          </p:cNvSpPr>
          <p:nvPr>
            <p:ph type="body" sz="quarter" idx="4294967295"/>
          </p:nvPr>
        </p:nvSpPr>
        <p:spPr>
          <a:xfrm>
            <a:off x="15129165" y="7493000"/>
            <a:ext cx="8327736" cy="25146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3200"/>
            </a:pPr>
            <a:r>
              <a:rPr lang="es-MX" dirty="0" smtClean="0"/>
              <a:t>Ing. Vega Maximiliano Leonel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3200"/>
            </a:pPr>
            <a:r>
              <a:rPr lang="es-MX" dirty="0" smtClean="0"/>
              <a:t>Mail: </a:t>
            </a:r>
            <a:r>
              <a:rPr lang="es-MX" dirty="0" smtClean="0">
                <a:hlinkClick r:id="rId2"/>
              </a:rPr>
              <a:t>maxvega@itba.edu.ar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Laboratorio de Mecatrónica</a:t>
            </a:r>
            <a:endParaRPr dirty="0"/>
          </a:p>
        </p:txBody>
      </p:sp>
      <p:pic>
        <p:nvPicPr>
          <p:cNvPr id="194" name="itbalogoshaded.png" descr="itbalogoshad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4751" y="1"/>
            <a:ext cx="10929249" cy="570807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Line"/>
          <p:cNvSpPr/>
          <p:nvPr/>
        </p:nvSpPr>
        <p:spPr>
          <a:xfrm>
            <a:off x="1054100" y="7493000"/>
            <a:ext cx="22275800" cy="0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  <a:endParaRPr/>
          </a:p>
        </p:txBody>
      </p:sp>
      <p:sp>
        <p:nvSpPr>
          <p:cNvPr id="196" name="Line"/>
          <p:cNvSpPr/>
          <p:nvPr/>
        </p:nvSpPr>
        <p:spPr>
          <a:xfrm>
            <a:off x="1054100" y="10007600"/>
            <a:ext cx="22275800" cy="0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  <a:endParaRPr/>
          </a:p>
        </p:txBody>
      </p:sp>
      <p:sp>
        <p:nvSpPr>
          <p:cNvPr id="197" name="There is no intelligence, without action."/>
          <p:cNvSpPr txBox="1"/>
          <p:nvPr/>
        </p:nvSpPr>
        <p:spPr>
          <a:xfrm>
            <a:off x="1003300" y="6573219"/>
            <a:ext cx="10642600" cy="60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¿Dudas?</a:t>
            </a:r>
            <a:endParaRPr dirty="0"/>
          </a:p>
        </p:txBody>
      </p:sp>
      <p:pic>
        <p:nvPicPr>
          <p:cNvPr id="12290" name="Picture 2" descr="Dilbert on PowerPoint | SlideGenius Presentation Agen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9" y="4682836"/>
            <a:ext cx="18797850" cy="587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726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Sistema Reactivo</a:t>
            </a:r>
            <a:endParaRPr dirty="0"/>
          </a:p>
        </p:txBody>
      </p:sp>
      <p:sp>
        <p:nvSpPr>
          <p:cNvPr id="12" name="CuadroTexto 11"/>
          <p:cNvSpPr txBox="1"/>
          <p:nvPr/>
        </p:nvSpPr>
        <p:spPr>
          <a:xfrm>
            <a:off x="3422072" y="4120942"/>
            <a:ext cx="175398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4400" dirty="0"/>
              <a:t>Un sistema reactivo es un sistema que </a:t>
            </a:r>
            <a:r>
              <a:rPr lang="es-MX" sz="4400" b="1" dirty="0"/>
              <a:t>interactúa</a:t>
            </a:r>
            <a:r>
              <a:rPr lang="es-MX" sz="4400" dirty="0"/>
              <a:t> con su entorno y responde a los </a:t>
            </a:r>
            <a:r>
              <a:rPr lang="es-MX" sz="4400" i="1" dirty="0"/>
              <a:t>estímulos</a:t>
            </a:r>
            <a:r>
              <a:rPr lang="es-MX" sz="4400" dirty="0"/>
              <a:t> externos de acuerdo a su </a:t>
            </a:r>
            <a:r>
              <a:rPr lang="es-MX" sz="4400" i="1" dirty="0"/>
              <a:t>estado</a:t>
            </a:r>
            <a:r>
              <a:rPr lang="es-MX" sz="4400" dirty="0"/>
              <a:t> </a:t>
            </a:r>
            <a:r>
              <a:rPr lang="es-MX" sz="4400" dirty="0" smtClean="0"/>
              <a:t>interno.</a:t>
            </a:r>
            <a:endParaRPr kumimoji="0" lang="es-MX" sz="44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881746" y="3741239"/>
            <a:ext cx="18620508" cy="2216216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978" y="8035684"/>
            <a:ext cx="5063765" cy="4404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25" y="7817806"/>
            <a:ext cx="6218837" cy="4622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Cuatro de cada diez ascensores se verán afectados por la nueva normativa de  seguridad | Actualidad Económ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9" y="6764084"/>
            <a:ext cx="6127942" cy="40852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ostadora Automática 750w TO-4005 - Ultracom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6764084"/>
            <a:ext cx="4512219" cy="45122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56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/>
              <a:t>¿Qué es un Máquina de Estados?</a:t>
            </a:r>
            <a:endParaRPr dirty="0"/>
          </a:p>
        </p:txBody>
      </p:sp>
      <p:sp>
        <p:nvSpPr>
          <p:cNvPr id="12" name="CuadroTexto 11"/>
          <p:cNvSpPr txBox="1"/>
          <p:nvPr/>
        </p:nvSpPr>
        <p:spPr>
          <a:xfrm>
            <a:off x="3408208" y="10058497"/>
            <a:ext cx="18509673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4000" dirty="0"/>
              <a:t>Una Máquina de Estado Finito (</a:t>
            </a:r>
            <a:r>
              <a:rPr lang="es-MX" sz="4000" dirty="0" err="1"/>
              <a:t>Finite</a:t>
            </a:r>
            <a:r>
              <a:rPr lang="es-MX" sz="4000" dirty="0"/>
              <a:t> </a:t>
            </a:r>
            <a:r>
              <a:rPr lang="es-MX" sz="4000" dirty="0" err="1"/>
              <a:t>State</a:t>
            </a:r>
            <a:r>
              <a:rPr lang="es-MX" sz="4000" dirty="0"/>
              <a:t> Machine), llamada también Autómata Finito es una </a:t>
            </a:r>
            <a:r>
              <a:rPr lang="es-MX" sz="4000" b="1" dirty="0"/>
              <a:t>abstracción computacional </a:t>
            </a:r>
            <a:r>
              <a:rPr lang="es-MX" sz="4000" dirty="0"/>
              <a:t>que describe el comportamiento de un </a:t>
            </a:r>
            <a:r>
              <a:rPr lang="es-MX" sz="4000" i="1" dirty="0"/>
              <a:t>sistema reactivo </a:t>
            </a:r>
            <a:r>
              <a:rPr lang="es-MX" sz="4000" dirty="0"/>
              <a:t>mediante un número determinado de </a:t>
            </a:r>
            <a:r>
              <a:rPr lang="es-MX" sz="4000" i="1" dirty="0"/>
              <a:t>e</a:t>
            </a:r>
            <a:r>
              <a:rPr lang="es-MX" sz="4000" i="1" dirty="0" smtClean="0"/>
              <a:t>stados</a:t>
            </a:r>
            <a:r>
              <a:rPr lang="es-MX" sz="4000" dirty="0" smtClean="0"/>
              <a:t> </a:t>
            </a:r>
            <a:r>
              <a:rPr lang="es-MX" sz="4000" dirty="0"/>
              <a:t>y un número determinado de </a:t>
            </a:r>
            <a:r>
              <a:rPr lang="es-MX" sz="4000" i="1" dirty="0"/>
              <a:t>t</a:t>
            </a:r>
            <a:r>
              <a:rPr lang="es-MX" sz="4000" i="1" dirty="0" smtClean="0"/>
              <a:t>ransiciones</a:t>
            </a:r>
            <a:r>
              <a:rPr lang="es-MX" sz="4000" dirty="0" smtClean="0"/>
              <a:t> </a:t>
            </a:r>
            <a:r>
              <a:rPr lang="es-MX" sz="4000" dirty="0"/>
              <a:t>entre </a:t>
            </a:r>
            <a:r>
              <a:rPr lang="es-MX" sz="4000" dirty="0" smtClean="0"/>
              <a:t>dichos estados</a:t>
            </a:r>
            <a:r>
              <a:rPr lang="es-MX" sz="4000" dirty="0"/>
              <a:t>.</a:t>
            </a:r>
            <a:endParaRPr kumimoji="0" lang="es-MX" sz="40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047993" y="9850206"/>
            <a:ext cx="19230104" cy="2981388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74" y="3656381"/>
            <a:ext cx="14713000" cy="55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1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inite 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Modelado – Diagrama de Estados</a:t>
            </a:r>
            <a:endParaRPr dirty="0"/>
          </a:p>
        </p:txBody>
      </p:sp>
      <p:pic>
        <p:nvPicPr>
          <p:cNvPr id="8194" name="Picture 2" descr="Tostadora Automática 750w TO-4005 - Ultraco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500004"/>
            <a:ext cx="6092537" cy="6092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470" y="4595253"/>
            <a:ext cx="5107565" cy="5997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468" y="4654768"/>
            <a:ext cx="10696575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/>
          <p:cNvSpPr txBox="1"/>
          <p:nvPr/>
        </p:nvSpPr>
        <p:spPr>
          <a:xfrm>
            <a:off x="952500" y="3899778"/>
            <a:ext cx="541366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dirty="0" smtClean="0"/>
              <a:t>Sistema Reactivo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384470" y="3998178"/>
            <a:ext cx="541366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s-MX" sz="3600" b="1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Bucle Infinito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3170908" y="3938663"/>
            <a:ext cx="69859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dirty="0" smtClean="0"/>
              <a:t>Diagrama de Estados</a:t>
            </a:r>
            <a:endParaRPr kumimoji="0" lang="es-MX" sz="36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pic>
        <p:nvPicPr>
          <p:cNvPr id="13" name="Picture 2" descr="Tostadora Automática 750w TO-4005 - Ultraco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" y="4500004"/>
            <a:ext cx="6092537" cy="6092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19580380" y="7862450"/>
            <a:ext cx="238082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u="sng" dirty="0" smtClean="0">
                <a:solidFill>
                  <a:srgbClr val="7030A0"/>
                </a:solidFill>
              </a:rPr>
              <a:t>Estados:</a:t>
            </a:r>
            <a:endParaRPr lang="es-MX" sz="3600" dirty="0" smtClean="0">
              <a:solidFill>
                <a:srgbClr val="7030A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err="1" smtClean="0"/>
              <a:t>On</a:t>
            </a:r>
            <a:endParaRPr lang="es-MX" sz="36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Off</a:t>
            </a: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13170907" y="7862450"/>
            <a:ext cx="238082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u="sng" dirty="0" smtClean="0">
                <a:solidFill>
                  <a:srgbClr val="1802BE"/>
                </a:solidFill>
              </a:rPr>
              <a:t>Entradas:</a:t>
            </a:r>
            <a:endParaRPr lang="es-MX" sz="3600" dirty="0" smtClean="0">
              <a:solidFill>
                <a:srgbClr val="1802BE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err="1" smtClean="0"/>
              <a:t>Lever</a:t>
            </a:r>
            <a:r>
              <a:rPr lang="es-MX" sz="3600" dirty="0" smtClean="0"/>
              <a:t> Position</a:t>
            </a: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6648512" y="7862450"/>
            <a:ext cx="270942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u="sng" dirty="0" smtClean="0">
                <a:solidFill>
                  <a:srgbClr val="FF0000"/>
                </a:solidFill>
              </a:rPr>
              <a:t>Salidas:</a:t>
            </a:r>
            <a:endParaRPr lang="es-MX" sz="3600" dirty="0" smtClean="0">
              <a:solidFill>
                <a:srgbClr val="FF0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err="1" smtClean="0"/>
              <a:t>Heater</a:t>
            </a:r>
            <a:endParaRPr lang="es-MX" sz="36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Light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6807075" y="10213405"/>
            <a:ext cx="334977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u="sng" dirty="0" smtClean="0">
                <a:solidFill>
                  <a:srgbClr val="7030A0"/>
                </a:solidFill>
              </a:rPr>
              <a:t>Transiciones:</a:t>
            </a:r>
            <a:endParaRPr lang="es-MX" sz="3600" dirty="0" smtClean="0">
              <a:solidFill>
                <a:srgbClr val="7030A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Off </a:t>
            </a:r>
            <a:r>
              <a:rPr lang="es-MX" sz="3600" dirty="0" smtClean="0">
                <a:sym typeface="Wingdings" panose="05000000000000000000" pitchFamily="2" charset="2"/>
              </a:rPr>
              <a:t> </a:t>
            </a:r>
            <a:r>
              <a:rPr lang="es-MX" sz="3600" dirty="0" err="1" smtClean="0">
                <a:sym typeface="Wingdings" panose="05000000000000000000" pitchFamily="2" charset="2"/>
              </a:rPr>
              <a:t>On</a:t>
            </a:r>
            <a:r>
              <a:rPr lang="es-MX" sz="3600" dirty="0" smtClean="0"/>
              <a:t> </a:t>
            </a:r>
            <a:endParaRPr lang="es-MX" sz="36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err="1" smtClean="0"/>
              <a:t>On</a:t>
            </a:r>
            <a:r>
              <a:rPr lang="es-MX" sz="3600" dirty="0" smtClean="0"/>
              <a:t> </a:t>
            </a:r>
            <a:r>
              <a:rPr lang="es-MX" sz="3600" dirty="0" smtClean="0">
                <a:sym typeface="Wingdings" panose="05000000000000000000" pitchFamily="2" charset="2"/>
              </a:rPr>
              <a:t> Off</a:t>
            </a: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3127180" y="10655890"/>
            <a:ext cx="339350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b="1" dirty="0" smtClean="0">
                <a:solidFill>
                  <a:schemeClr val="bg1"/>
                </a:solidFill>
              </a:rPr>
              <a:t>¿El tiempo es una entrada?</a:t>
            </a:r>
            <a:endParaRPr lang="es-MX" sz="3600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3023274" y="10605332"/>
            <a:ext cx="3393504" cy="1337286"/>
          </a:xfrm>
          <a:prstGeom prst="rect">
            <a:avLst/>
          </a:prstGeom>
          <a:noFill/>
          <a:ln w="571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9024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¿Qué relación tiene con la Mecatrónica?</a:t>
            </a:r>
            <a:endParaRPr dirty="0"/>
          </a:p>
        </p:txBody>
      </p:sp>
      <p:sp>
        <p:nvSpPr>
          <p:cNvPr id="239" name="TextBox 5"/>
          <p:cNvSpPr txBox="1"/>
          <p:nvPr/>
        </p:nvSpPr>
        <p:spPr>
          <a:xfrm>
            <a:off x="1880581" y="11113706"/>
            <a:ext cx="21390336" cy="2031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dirty="0" smtClean="0"/>
              <a:t>Mide una magnitud física del mundo real, realiza operaciones matemáticas según una lógica programada sobre las mediciones y en consecuencia actúa sobre el mundo físico en el que se encuentra inmerso.</a:t>
            </a:r>
            <a:endParaRPr dirty="0"/>
          </a:p>
        </p:txBody>
      </p:sp>
      <p:sp>
        <p:nvSpPr>
          <p:cNvPr id="254" name="Round Single Corner Rectangle 7"/>
          <p:cNvSpPr/>
          <p:nvPr/>
        </p:nvSpPr>
        <p:spPr>
          <a:xfrm>
            <a:off x="8233064" y="3687920"/>
            <a:ext cx="7751618" cy="645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029" y="0"/>
                </a:lnTo>
                <a:cubicBezTo>
                  <a:pt x="20449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76200">
            <a:solidFill>
              <a:srgbClr val="0B5190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55" name="TextBox 8"/>
          <p:cNvSpPr txBox="1"/>
          <p:nvPr/>
        </p:nvSpPr>
        <p:spPr>
          <a:xfrm>
            <a:off x="11002870" y="9114476"/>
            <a:ext cx="2669207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COMPUTO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Striped Right Arrow 9"/>
          <p:cNvSpPr/>
          <p:nvPr/>
        </p:nvSpPr>
        <p:spPr>
          <a:xfrm>
            <a:off x="6697419" y="6001629"/>
            <a:ext cx="1295400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close/>
              </a:path>
            </a:pathLst>
          </a:custGeom>
          <a:solidFill>
            <a:srgbClr val="0F6FC6"/>
          </a:solidFill>
          <a:ln w="50800">
            <a:solidFill>
              <a:srgbClr val="0B5190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952500" y="3590425"/>
            <a:ext cx="5386108" cy="644261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2236016" y="8879203"/>
            <a:ext cx="2584694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MEDICIÓN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04" y="4627132"/>
            <a:ext cx="4914900" cy="4181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315" y="4656467"/>
            <a:ext cx="5232602" cy="4099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Rectángulo 30"/>
          <p:cNvSpPr/>
          <p:nvPr/>
        </p:nvSpPr>
        <p:spPr>
          <a:xfrm>
            <a:off x="17879138" y="3496559"/>
            <a:ext cx="5582278" cy="644261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18786352" y="9060169"/>
            <a:ext cx="2965283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ACTUACIÓN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triped Right Arrow 9"/>
          <p:cNvSpPr/>
          <p:nvPr/>
        </p:nvSpPr>
        <p:spPr>
          <a:xfrm>
            <a:off x="16343493" y="6045803"/>
            <a:ext cx="1295400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close/>
              </a:path>
            </a:pathLst>
          </a:custGeom>
          <a:solidFill>
            <a:srgbClr val="0F6FC6"/>
          </a:solidFill>
          <a:ln w="50800">
            <a:solidFill>
              <a:srgbClr val="0B5190"/>
            </a:solidFill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defRPr>
            </a:pPr>
            <a:endParaRPr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302" y="3878349"/>
            <a:ext cx="5151142" cy="51511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2167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Ejemplo – Cafetera del SDT</a:t>
            </a:r>
            <a:endParaRPr dirty="0"/>
          </a:p>
        </p:txBody>
      </p:sp>
      <p:sp>
        <p:nvSpPr>
          <p:cNvPr id="3" name="TextBox 5"/>
          <p:cNvSpPr txBox="1"/>
          <p:nvPr/>
        </p:nvSpPr>
        <p:spPr>
          <a:xfrm>
            <a:off x="1496833" y="3770797"/>
            <a:ext cx="10806004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s-MX" b="1" u="sng" dirty="0" smtClean="0">
                <a:latin typeface="Palatino"/>
              </a:rPr>
              <a:t>Funcionamiento: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>
                <a:hlinkClick r:id="rId2"/>
              </a:rPr>
              <a:t>https</a:t>
            </a:r>
            <a:r>
              <a:rPr lang="es-MX" dirty="0">
                <a:hlinkClick r:id="rId2"/>
              </a:rPr>
              <a:t>://</a:t>
            </a:r>
            <a:r>
              <a:rPr lang="es-MX" dirty="0" smtClean="0">
                <a:hlinkClick r:id="rId2"/>
              </a:rPr>
              <a:t>www.youtube.com/watch?v=ASyPGjkZkYs</a:t>
            </a:r>
            <a:endParaRPr dirty="0"/>
          </a:p>
        </p:txBody>
      </p:sp>
      <p:sp>
        <p:nvSpPr>
          <p:cNvPr id="6" name="CuadroTexto 5"/>
          <p:cNvSpPr txBox="1"/>
          <p:nvPr/>
        </p:nvSpPr>
        <p:spPr>
          <a:xfrm>
            <a:off x="1496833" y="5426887"/>
            <a:ext cx="5790658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4000" b="1" u="sng" dirty="0">
                <a:solidFill>
                  <a:srgbClr val="1802BE"/>
                </a:solidFill>
              </a:rPr>
              <a:t>Entradas:</a:t>
            </a:r>
            <a:endParaRPr lang="es-MX" sz="4000" dirty="0">
              <a:solidFill>
                <a:srgbClr val="1802BE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Nivel </a:t>
            </a:r>
            <a:r>
              <a:rPr kumimoji="0" lang="es-MX" sz="360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en Tanque</a:t>
            </a:r>
            <a:endParaRPr kumimoji="0" lang="es-MX" sz="3600" i="0" u="none" strike="noStrike" cap="none" spc="0" normalizeH="0" baseline="0" dirty="0" smtClean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Temperatura en Tanque </a:t>
            </a:r>
            <a:endParaRPr kumimoji="0" lang="es-MX" sz="3600" i="0" u="none" strike="noStrike" cap="none" spc="0" normalizeH="0" baseline="0" dirty="0" smtClean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Presencia</a:t>
            </a:r>
            <a:r>
              <a:rPr kumimoji="0" lang="es-MX" sz="3600" i="0" u="none" strike="noStrike" cap="none" spc="0" normalizeH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 de Capsula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s-MX" sz="3600" i="0" u="none" strike="noStrike" cap="none" spc="0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uFillTx/>
                <a:sym typeface="Palatino"/>
              </a:rPr>
              <a:t>Teclado de Dosis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Botón de encendido</a:t>
            </a: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395403" y="5426887"/>
            <a:ext cx="5838612" cy="4042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4000" b="1" u="sng" dirty="0" smtClean="0">
                <a:solidFill>
                  <a:srgbClr val="FF0000"/>
                </a:solidFill>
              </a:rPr>
              <a:t>Salidas:</a:t>
            </a:r>
            <a:endParaRPr lang="es-MX" sz="4000" dirty="0" smtClean="0">
              <a:solidFill>
                <a:srgbClr val="FF000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Presión del Agua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Temperatura del Agua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Estado de la cápsula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Caudal de Agua	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Display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547668" y="9709340"/>
            <a:ext cx="4024476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4000" b="1" u="sng" dirty="0" smtClean="0">
                <a:solidFill>
                  <a:srgbClr val="00B050"/>
                </a:solidFill>
              </a:rPr>
              <a:t>Identifiquemos:</a:t>
            </a:r>
            <a:endParaRPr lang="es-MX" sz="4000" b="1" dirty="0" smtClean="0">
              <a:solidFill>
                <a:srgbClr val="00B050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Sensores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Actuadores</a:t>
            </a:r>
            <a:endParaRPr lang="es-MX" sz="3600" dirty="0" smtClean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322127" y="9709339"/>
            <a:ext cx="4250017" cy="1826141"/>
          </a:xfrm>
          <a:prstGeom prst="rect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2943" y="3770797"/>
            <a:ext cx="9082219" cy="9264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28860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Ejemplo – Cafetera del SDT</a:t>
            </a:r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795" y="3396749"/>
            <a:ext cx="13352752" cy="9709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/>
          <p:cNvSpPr txBox="1"/>
          <p:nvPr/>
        </p:nvSpPr>
        <p:spPr>
          <a:xfrm>
            <a:off x="1127346" y="8765636"/>
            <a:ext cx="779498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¿Cómo paro el </a:t>
            </a:r>
            <a:r>
              <a:rPr lang="es-MX" sz="3600" b="1" dirty="0" err="1" smtClean="0">
                <a:solidFill>
                  <a:schemeClr val="bg1"/>
                </a:solidFill>
              </a:rPr>
              <a:t>delivery</a:t>
            </a:r>
            <a:r>
              <a:rPr lang="es-MX" sz="3600" b="1" dirty="0" smtClean="0">
                <a:solidFill>
                  <a:schemeClr val="bg1"/>
                </a:solidFill>
              </a:rPr>
              <a:t> de café?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¿Qué cambios propondría?</a:t>
            </a:r>
            <a:endParaRPr lang="es-MX" sz="3600" dirty="0" smtClean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03564" y="8353813"/>
            <a:ext cx="8345267" cy="2034233"/>
          </a:xfrm>
          <a:prstGeom prst="rect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52500" y="5192872"/>
            <a:ext cx="8196331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3600" dirty="0" smtClean="0"/>
              <a:t>Toda condición que no es contemplada en el modelado son </a:t>
            </a:r>
            <a:r>
              <a:rPr lang="es-MX" sz="3600" dirty="0" err="1" smtClean="0"/>
              <a:t>features</a:t>
            </a:r>
            <a:r>
              <a:rPr lang="es-MX" sz="3600" dirty="0" smtClean="0"/>
              <a:t> que la máquina jamás </a:t>
            </a:r>
            <a:r>
              <a:rPr lang="es-MX" sz="3600" smtClean="0"/>
              <a:t>podrá tener.</a:t>
            </a:r>
            <a:endParaRPr kumimoji="0" lang="es-MX" sz="3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sym typeface="Palatino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829393" y="5058049"/>
            <a:ext cx="8319438" cy="2034233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285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Implementación </a:t>
            </a: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1234842" y="3960958"/>
            <a:ext cx="19361390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MX" b="1" u="sng" dirty="0" smtClean="0">
                <a:solidFill>
                  <a:srgbClr val="1802BE"/>
                </a:solidFill>
              </a:rPr>
              <a:t>SWITCH CASE</a:t>
            </a:r>
            <a:r>
              <a:rPr lang="es-MX" b="1" u="sng" dirty="0" smtClean="0">
                <a:solidFill>
                  <a:srgbClr val="1802BE"/>
                </a:solidFill>
              </a:rPr>
              <a:t>:</a:t>
            </a:r>
            <a:r>
              <a:rPr lang="es-MX" b="1" dirty="0" smtClean="0">
                <a:solidFill>
                  <a:srgbClr val="1802BE"/>
                </a:solidFill>
              </a:rPr>
              <a:t> </a:t>
            </a:r>
            <a:r>
              <a:rPr lang="es-MX" dirty="0">
                <a:solidFill>
                  <a:schemeClr val="tx1">
                    <a:lumMod val="50000"/>
                  </a:schemeClr>
                </a:solidFill>
                <a:hlinkClick r:id="rId2"/>
              </a:rPr>
              <a:t>https://</a:t>
            </a:r>
            <a:r>
              <a:rPr lang="es-MX" dirty="0" smtClean="0">
                <a:solidFill>
                  <a:schemeClr val="tx1">
                    <a:lumMod val="50000"/>
                  </a:schemeClr>
                </a:solidFill>
                <a:hlinkClick r:id="rId2"/>
              </a:rPr>
              <a:t>github.com/Maximiliano0/myc_2025/blob/master/clase_20250513/switch_case.c</a:t>
            </a:r>
            <a:endParaRPr lang="es-MX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r>
              <a:rPr lang="es-MX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s-MX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s-MX" b="1" u="sng" dirty="0" smtClean="0">
                <a:solidFill>
                  <a:srgbClr val="FF0000"/>
                </a:solidFill>
              </a:rPr>
              <a:t>TABLE DRIVEN</a:t>
            </a:r>
            <a:r>
              <a:rPr lang="es-MX" b="1" u="sng" smtClean="0">
                <a:solidFill>
                  <a:srgbClr val="FF0000"/>
                </a:solidFill>
              </a:rPr>
              <a:t>:</a:t>
            </a:r>
            <a:r>
              <a:rPr lang="es-MX" b="1" smtClean="0">
                <a:solidFill>
                  <a:srgbClr val="FF0000"/>
                </a:solidFill>
              </a:rPr>
              <a:t> </a:t>
            </a:r>
            <a:r>
              <a:rPr lang="es-MX">
                <a:solidFill>
                  <a:srgbClr val="FF0000"/>
                </a:solidFill>
              </a:rPr>
              <a:t> </a:t>
            </a:r>
            <a:r>
              <a:rPr lang="es-MX">
                <a:solidFill>
                  <a:srgbClr val="FF0000"/>
                </a:solidFill>
                <a:hlinkClick r:id="rId3"/>
              </a:rPr>
              <a:t>https</a:t>
            </a:r>
            <a:r>
              <a:rPr lang="es-MX">
                <a:solidFill>
                  <a:srgbClr val="FF0000"/>
                </a:solidFill>
                <a:hlinkClick r:id="rId3"/>
              </a:rPr>
              <a:t>://</a:t>
            </a:r>
            <a:r>
              <a:rPr lang="es-MX" smtClean="0">
                <a:solidFill>
                  <a:srgbClr val="FF0000"/>
                </a:solidFill>
                <a:hlinkClick r:id="rId3"/>
              </a:rPr>
              <a:t>github.com/Maximiliano0/myc_2025/blob/master/clase_20250513/table_driven.c</a:t>
            </a:r>
            <a:endParaRPr lang="es-MX" smtClean="0">
              <a:solidFill>
                <a:srgbClr val="FF0000"/>
              </a:solidFill>
            </a:endParaRPr>
          </a:p>
          <a:p>
            <a:pPr algn="l"/>
            <a:endParaRPr lang="es-MX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34842" y="9198137"/>
            <a:ext cx="198517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MX" sz="3600" b="1" u="sng" dirty="0" smtClean="0"/>
              <a:t>Bibliografía Sugerida: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 smtClean="0"/>
              <a:t>Douglass, B. P. (2010). Design Patterns for Embedded Systems in 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 err="1" smtClean="0"/>
              <a:t>Samek</a:t>
            </a:r>
            <a:r>
              <a:rPr lang="en-US" sz="3600" dirty="0"/>
              <a:t>, M. (2008). Practical UML </a:t>
            </a:r>
            <a:r>
              <a:rPr lang="en-US" sz="3600" dirty="0" err="1"/>
              <a:t>Statecharts</a:t>
            </a:r>
            <a:r>
              <a:rPr lang="en-US" sz="3600" dirty="0"/>
              <a:t> in C/C++ (2nd ed.). </a:t>
            </a:r>
            <a:endParaRPr lang="es-MX" sz="36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532652" y="6801792"/>
            <a:ext cx="1435164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¿Cuál implementación es mejor?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¿Cómo incluimos interrupciones en la máquina de estados?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234842" y="6389970"/>
            <a:ext cx="14947267" cy="2034233"/>
          </a:xfrm>
          <a:prstGeom prst="rect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17997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botic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 smtClean="0"/>
              <a:t>Discusiones </a:t>
            </a:r>
            <a:endParaRPr dirty="0"/>
          </a:p>
        </p:txBody>
      </p:sp>
      <p:sp>
        <p:nvSpPr>
          <p:cNvPr id="3" name="Rectángulo 2"/>
          <p:cNvSpPr/>
          <p:nvPr/>
        </p:nvSpPr>
        <p:spPr>
          <a:xfrm>
            <a:off x="1234842" y="3556426"/>
            <a:ext cx="1018130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MX" sz="3600" b="1" u="sng" dirty="0" smtClean="0"/>
              <a:t>¿Por qué  usar máquinas de estado?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Fácilmente escalables.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Fácilmente “debuggeables”.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Comportamiento predecible y estable.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Posee una forma gráfica sencilla de trabajar.</a:t>
            </a:r>
            <a:endParaRPr lang="en-US" sz="36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1234842" y="7033655"/>
            <a:ext cx="103095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MX" sz="3600" b="1" u="sng" dirty="0" smtClean="0"/>
              <a:t>¿Qué puedo resolver típicamente con una máquina de estado?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Control de procesos industriales.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Equipos de línea blanca domésticos.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/>
              <a:t>Detección de secuencias</a:t>
            </a:r>
            <a:r>
              <a:rPr lang="es-MX" sz="3600" dirty="0" smtClean="0"/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Decodificación de protocolos de comunicación.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MX" sz="3600" dirty="0" smtClean="0"/>
              <a:t>etc.</a:t>
            </a:r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1532652" y="11831861"/>
            <a:ext cx="143516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MX" sz="3600" b="1" dirty="0" smtClean="0">
                <a:solidFill>
                  <a:schemeClr val="bg1"/>
                </a:solidFill>
              </a:rPr>
              <a:t>¿Puedo usar mas de una máquina de estado por equipo?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234842" y="11610109"/>
            <a:ext cx="13838903" cy="1246909"/>
          </a:xfrm>
          <a:prstGeom prst="rect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188" y="4957874"/>
            <a:ext cx="11589312" cy="47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72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366</Words>
  <Application>Microsoft Office PowerPoint</Application>
  <PresentationFormat>Personalizado</PresentationFormat>
  <Paragraphs>71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2" baseType="lpstr">
      <vt:lpstr>Arial</vt:lpstr>
      <vt:lpstr>Bodoni SvtyTwo ITC TT-Book</vt:lpstr>
      <vt:lpstr>Calibri</vt:lpstr>
      <vt:lpstr>Constantia</vt:lpstr>
      <vt:lpstr>Gill Sans</vt:lpstr>
      <vt:lpstr>Helvetica</vt:lpstr>
      <vt:lpstr>Helvetica Neue</vt:lpstr>
      <vt:lpstr>Helvetica Neue Light</vt:lpstr>
      <vt:lpstr>Palatino</vt:lpstr>
      <vt:lpstr>Wingdings</vt:lpstr>
      <vt:lpstr>Zapf Dingbats</vt:lpstr>
      <vt:lpstr>New_Template4</vt:lpstr>
      <vt:lpstr>Máquinas de Estado</vt:lpstr>
      <vt:lpstr>Sistema Reactivo</vt:lpstr>
      <vt:lpstr>¿Qué es un Máquina de Estados?</vt:lpstr>
      <vt:lpstr>Modelado – Diagrama de Estados</vt:lpstr>
      <vt:lpstr>¿Qué relación tiene con la Mecatrónica?</vt:lpstr>
      <vt:lpstr>Ejemplo – Cafetera del SDT</vt:lpstr>
      <vt:lpstr>Ejemplo – Cafetera del SDT</vt:lpstr>
      <vt:lpstr>Implementación </vt:lpstr>
      <vt:lpstr>Discusiones </vt:lpstr>
      <vt:lpstr>¿Dudas?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and Mechatronics</dc:title>
  <cp:lastModifiedBy>Maximiliano Leonel Vega</cp:lastModifiedBy>
  <cp:revision>151</cp:revision>
  <dcterms:modified xsi:type="dcterms:W3CDTF">2025-05-13T17:08:10Z</dcterms:modified>
</cp:coreProperties>
</file>